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6" r:id="rId4"/>
    <p:sldId id="259" r:id="rId5"/>
    <p:sldId id="272" r:id="rId6"/>
    <p:sldId id="273" r:id="rId7"/>
    <p:sldId id="267" r:id="rId8"/>
    <p:sldId id="269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20B0604020202020204" charset="0"/>
      <p:regular r:id="rId15"/>
    </p:embeddedFont>
    <p:embeddedFont>
      <p:font typeface="Track" panose="020B0604020202020204" charset="0"/>
      <p:regular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8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7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3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1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8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3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0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3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5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image" Target="../media/image32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2713" y="2051854"/>
            <a:ext cx="13956489" cy="181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sales analysis based on </a:t>
            </a:r>
            <a:r>
              <a:rPr lang="en-US" sz="6999" dirty="0" err="1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</a:t>
            </a:r>
            <a:endParaRPr lang="en-US" sz="6999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2615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2615" y="3171516"/>
            <a:ext cx="11318985" cy="464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To </a:t>
            </a:r>
            <a:r>
              <a:rPr lang="en-US" sz="2200" dirty="0">
                <a:solidFill>
                  <a:schemeClr val="bg1"/>
                </a:solidFill>
              </a:rPr>
              <a:t>analyze the sales and revenue patterns of a pizza </a:t>
            </a:r>
            <a:r>
              <a:rPr lang="en-US" sz="2200" dirty="0" smtClean="0">
                <a:solidFill>
                  <a:schemeClr val="bg1"/>
                </a:solidFill>
              </a:rPr>
              <a:t>restaurant </a:t>
            </a:r>
            <a:r>
              <a:rPr lang="en-US" sz="2200" dirty="0">
                <a:solidFill>
                  <a:schemeClr val="bg1"/>
                </a:solidFill>
              </a:rPr>
              <a:t>chain to optimize their menu offerings, pricing strategy, and operational efficiency. The analysis aims to identify key trends in order volumes, category performance, and revenue generation to support data-driven business decisions for growth and profitability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Sub-problems to Address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Category performance analysis (volume vs revenue</a:t>
            </a:r>
            <a:r>
              <a:rPr lang="en-US" sz="22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Top selling pizzas along with quantity ordered creating impact on the overall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Most selling pizzas sizes</a:t>
            </a:r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Time-based ordering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Product mix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Revenue contribution analysis</a:t>
            </a:r>
          </a:p>
        </p:txBody>
      </p:sp>
      <p:sp>
        <p:nvSpPr>
          <p:cNvPr id="7" name="Freeform 7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82615" y="2087643"/>
            <a:ext cx="4018961" cy="154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PROBLEM STATEMENT </a:t>
            </a:r>
          </a:p>
          <a:p>
            <a:pPr algn="l">
              <a:lnSpc>
                <a:spcPts val="3999"/>
              </a:lnSpc>
            </a:pPr>
            <a:endParaRPr lang="en-US" sz="3999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15205056" y="3531603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966" y="89711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6459747" y="-23865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98823">
            <a:off x="11597267" y="732236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670">
            <a:off x="424632" y="491622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9173" y="413893"/>
            <a:ext cx="1149640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total </a:t>
            </a: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number of orders </a:t>
            </a: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placed</a:t>
            </a: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5194" y="1883759"/>
            <a:ext cx="7831745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endParaRPr lang="en-US" sz="4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2255" y="4626638"/>
            <a:ext cx="78317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0590014" y="1666545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885531">
            <a:off x="16237348" y="6445776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 flipH="1">
            <a:off x="16248618" y="9207741"/>
            <a:ext cx="530074" cy="588478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21"/>
          <p:cNvSpPr/>
          <p:nvPr/>
        </p:nvSpPr>
        <p:spPr>
          <a:xfrm>
            <a:off x="402107" y="3103554"/>
            <a:ext cx="3166251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Highest priced pizza</a:t>
            </a: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97163" y="384755"/>
            <a:ext cx="6609502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Total revenue generated from pizza sales</a:t>
            </a: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658058" y="3010376"/>
            <a:ext cx="5163593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MOST COMMON SIZE PIZZA ORDERED</a:t>
            </a: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2107" y="6535028"/>
            <a:ext cx="8182048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top </a:t>
            </a:r>
            <a:r>
              <a:rPr lang="en-US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5 </a:t>
            </a:r>
            <a:r>
              <a:rPr lang="en-US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most ordered pizza types </a:t>
            </a:r>
            <a:r>
              <a:rPr lang="en-US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along with their quantities</a:t>
            </a:r>
            <a:endParaRPr lang="en-US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64" y="975379"/>
            <a:ext cx="3431872" cy="1325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7105" y="1209318"/>
            <a:ext cx="1722449" cy="742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7808" y="990049"/>
            <a:ext cx="5368332" cy="17117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28988" y="1338676"/>
            <a:ext cx="1923774" cy="9937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253" y="3668328"/>
            <a:ext cx="3952181" cy="26102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1434" y="4384522"/>
            <a:ext cx="2041251" cy="9180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7808" y="3608059"/>
            <a:ext cx="5599683" cy="26527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52737" y="3883669"/>
            <a:ext cx="2409649" cy="16820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920" y="7064842"/>
            <a:ext cx="4829076" cy="29135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5218" y="7746459"/>
            <a:ext cx="2757496" cy="16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732066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23306" y="2194120"/>
            <a:ext cx="9241387" cy="104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Analysis</a:t>
            </a:r>
            <a:endParaRPr lang="en-US" sz="8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090216" y="2542625"/>
            <a:ext cx="696589" cy="6965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20395" y="7586829"/>
            <a:ext cx="696589" cy="69658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64146" y="4214830"/>
            <a:ext cx="696589" cy="69658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063558">
            <a:off x="10358263" y="8453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365577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Rectangle 30"/>
          <p:cNvSpPr/>
          <p:nvPr/>
        </p:nvSpPr>
        <p:spPr>
          <a:xfrm>
            <a:off x="4046775" y="3152374"/>
            <a:ext cx="11313960" cy="5417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Performance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Revenue: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USD 817,860.05 from 21,350 orders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Mix: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Balanced revenue distribution (23-27% per category)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Preference: 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and M sizes dominate (34,111 combined orders</a:t>
            </a:r>
            <a:r>
              <a:rPr lang="en-US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altLang="en-US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</a:t>
            </a: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pizzas are the most popular size, suggesting that customers prefer larger portions, which likely contributes significantly to total revenue.</a:t>
            </a:r>
          </a:p>
          <a:p>
            <a:pPr marL="285750" lvl="0" indent="-28575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Pricing: </a:t>
            </a: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Greek Pizza is priced significantly higher, likely targeting premium customers. </a:t>
            </a:r>
          </a:p>
          <a:p>
            <a:pPr marL="285750" lvl="0" indent="-28575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 for Growth: </a:t>
            </a: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 and XXL pizzas have comparatively fewer orders. Promotions or bundle deals targeting these sizes could improve their sales.</a:t>
            </a:r>
          </a:p>
          <a:p>
            <a:pPr marL="285750" lvl="0" indent="-285750" fontAlgn="base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Preferences: </a:t>
            </a: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Consistent demand across multiple pizza types and sizes reflects diverse customer preferences, emphasizing the need for variety in the menu.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15205056" y="3531603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3966" y="89711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6459747" y="-23865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98823">
            <a:off x="11597267" y="732236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670">
            <a:off x="424632" y="491622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2811" y="137058"/>
            <a:ext cx="11496406" cy="453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total quantity of each pizza category ordered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5194" y="1883759"/>
            <a:ext cx="7831745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endParaRPr lang="en-US" sz="4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2255" y="4626638"/>
            <a:ext cx="78317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0590014" y="1666545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885531">
            <a:off x="16237348" y="6445776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 flipH="1">
            <a:off x="16248618" y="9207741"/>
            <a:ext cx="530074" cy="588478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11" y="593474"/>
            <a:ext cx="7111292" cy="25033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103" y="1022139"/>
            <a:ext cx="2689069" cy="17457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811" y="4131707"/>
            <a:ext cx="4109181" cy="191094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49060" y="3142328"/>
            <a:ext cx="6486071" cy="545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distribution </a:t>
            </a: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of orders by hour of the day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720" y="3634162"/>
            <a:ext cx="1991828" cy="30187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954" y="600690"/>
            <a:ext cx="3643560" cy="250334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774583" y="64174"/>
            <a:ext cx="5739072" cy="545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category-wise distribution of pizzas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3560" y="1089235"/>
            <a:ext cx="2864252" cy="16952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5381" y="4139027"/>
            <a:ext cx="5818287" cy="26017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15315" y="4563550"/>
            <a:ext cx="3787496" cy="172092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434103" y="3136263"/>
            <a:ext cx="7569701" cy="1118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orders </a:t>
            </a: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grouped by </a:t>
            </a: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date and </a:t>
            </a: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average number of </a:t>
            </a:r>
          </a:p>
          <a:p>
            <a:pPr>
              <a:lnSpc>
                <a:spcPts val="3999"/>
              </a:lnSpc>
            </a:pP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pizzas </a:t>
            </a: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ordered per </a:t>
            </a:r>
            <a:r>
              <a:rPr lang="en-US" sz="2000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day</a:t>
            </a: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045" y="7243728"/>
            <a:ext cx="5435752" cy="28026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86797" y="7679089"/>
            <a:ext cx="3444785" cy="188401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81322" y="6652892"/>
            <a:ext cx="688842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top 3 most ordered pizza types based on revenue</a:t>
            </a:r>
          </a:p>
        </p:txBody>
      </p:sp>
    </p:spTree>
    <p:extLst>
      <p:ext uri="{BB962C8B-B14F-4D97-AF65-F5344CB8AC3E}">
        <p14:creationId xmlns:p14="http://schemas.microsoft.com/office/powerpoint/2010/main" val="38768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732066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23306" y="2194120"/>
            <a:ext cx="9241387" cy="104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Analysis</a:t>
            </a:r>
            <a:endParaRPr lang="en-US" sz="8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090216" y="2542625"/>
            <a:ext cx="696589" cy="6965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13631" y="6891991"/>
            <a:ext cx="696589" cy="69658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64146" y="4214830"/>
            <a:ext cx="696589" cy="69658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063558">
            <a:off x="10358263" y="8453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365577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Rectangle 30"/>
          <p:cNvSpPr/>
          <p:nvPr/>
        </p:nvSpPr>
        <p:spPr>
          <a:xfrm>
            <a:off x="3562046" y="3156214"/>
            <a:ext cx="12135154" cy="698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 Leaders vs Revenue Leaders: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Classic category leads in order volume (14,888)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Chicken pizzas (Thai, BBQ, California) dominate revenue </a:t>
            </a: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Product Performance: Classic category leads volume (14,888), while Chicken pizzas drive highest revenue per </a:t>
            </a:r>
            <a:r>
              <a:rPr lang="en-US" sz="2200" dirty="0" smtClean="0">
                <a:solidFill>
                  <a:schemeClr val="bg1"/>
                </a:solidFill>
              </a:rPr>
              <a:t>item</a:t>
            </a:r>
            <a:endParaRPr lang="en-IN" sz="2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Operations: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of 138 pizzas sold per day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 peak hours during lunch and dinner times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Structure: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Supreme and Veggie (9 types) and Classic (8 types) offer most variety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Chicken </a:t>
            </a: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limited </a:t>
            </a: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options (6 types)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Distribution:(by volume)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Supreme </a:t>
            </a:r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Veggie &gt; Classic &gt; </a:t>
            </a:r>
            <a:r>
              <a:rPr lang="en-IN" sz="2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Chicken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840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15205056" y="3531603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6459747" y="-23865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98823">
            <a:off x="13793817" y="748759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55670">
            <a:off x="143821" y="4530708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4016" y="163974"/>
            <a:ext cx="11496406" cy="453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percentage contribution of each pizza type to total revenue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5194" y="1883759"/>
            <a:ext cx="7831745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endParaRPr lang="en-US" sz="4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2255" y="4626638"/>
            <a:ext cx="78317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0590014" y="1666545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885531">
            <a:off x="16237348" y="6445776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4"/>
          <p:cNvSpPr/>
          <p:nvPr/>
        </p:nvSpPr>
        <p:spPr>
          <a:xfrm flipH="1">
            <a:off x="11739984" y="769187"/>
            <a:ext cx="493448" cy="588478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/>
          <p:cNvSpPr/>
          <p:nvPr/>
        </p:nvSpPr>
        <p:spPr>
          <a:xfrm>
            <a:off x="10774583" y="64174"/>
            <a:ext cx="184731" cy="545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211001" y="1558506"/>
            <a:ext cx="8897053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cumulative revenue generated over time.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8837" y="5053625"/>
            <a:ext cx="627928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99"/>
              </a:lnSpc>
            </a:pPr>
            <a:r>
              <a:rPr lang="en-US" dirty="0" smtClean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most </a:t>
            </a:r>
            <a:r>
              <a:rPr lang="en-US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ordered pizza types based on revenue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28" y="792915"/>
            <a:ext cx="6403407" cy="3950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035" y="1867943"/>
            <a:ext cx="2164313" cy="1615502"/>
          </a:xfrm>
          <a:prstGeom prst="rect">
            <a:avLst/>
          </a:prstGeom>
        </p:spPr>
      </p:pic>
      <p:sp>
        <p:nvSpPr>
          <p:cNvPr id="34" name="Freeform 4"/>
          <p:cNvSpPr/>
          <p:nvPr/>
        </p:nvSpPr>
        <p:spPr>
          <a:xfrm>
            <a:off x="6194890" y="536681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220" y="2157466"/>
            <a:ext cx="6263950" cy="37557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0977" y="2762760"/>
            <a:ext cx="2554768" cy="26040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300" y="5592683"/>
            <a:ext cx="8242932" cy="45678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251" y="6549423"/>
            <a:ext cx="4276663" cy="28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732066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23306" y="2194120"/>
            <a:ext cx="9241387" cy="104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Analysis</a:t>
            </a:r>
            <a:endParaRPr lang="en-US" sz="8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090216" y="2542625"/>
            <a:ext cx="696589" cy="6965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13631" y="6891991"/>
            <a:ext cx="696589" cy="69658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64146" y="4214830"/>
            <a:ext cx="696589" cy="69658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063558">
            <a:off x="10358263" y="8453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1365577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Rectangle 30"/>
          <p:cNvSpPr/>
          <p:nvPr/>
        </p:nvSpPr>
        <p:spPr>
          <a:xfrm>
            <a:off x="3562045" y="3156214"/>
            <a:ext cx="1116740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Revenue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Categories</a:t>
            </a:r>
            <a:r>
              <a:rPr lang="en-US" sz="2200" dirty="0">
                <a:solidFill>
                  <a:schemeClr val="bg1"/>
                </a:solidFill>
              </a:rPr>
              <a:t>: Even distribution (23-27% each), Classic leads at 26.91%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Performer: </a:t>
            </a:r>
            <a:r>
              <a:rPr lang="en-US" sz="2200" dirty="0">
                <a:solidFill>
                  <a:schemeClr val="bg1"/>
                </a:solidFill>
              </a:rPr>
              <a:t>Thai Chicken Pizza (USD </a:t>
            </a:r>
            <a:r>
              <a:rPr lang="en-US" sz="2200" dirty="0" smtClean="0">
                <a:solidFill>
                  <a:schemeClr val="bg1"/>
                </a:solidFill>
              </a:rPr>
              <a:t>43,434.25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Growth: </a:t>
            </a:r>
            <a:r>
              <a:rPr lang="en-US" sz="2200" dirty="0" smtClean="0">
                <a:solidFill>
                  <a:schemeClr val="bg1"/>
                </a:solidFill>
              </a:rPr>
              <a:t>Cumulative Steady </a:t>
            </a:r>
            <a:r>
              <a:rPr lang="en-US" sz="2200" dirty="0">
                <a:solidFill>
                  <a:schemeClr val="bg1"/>
                </a:solidFill>
              </a:rPr>
              <a:t>increase from USD 2,714 to USD 23,990 over 10 </a:t>
            </a:r>
            <a:r>
              <a:rPr lang="en-US" sz="2200" dirty="0" smtClean="0">
                <a:solidFill>
                  <a:schemeClr val="bg1"/>
                </a:solidFill>
              </a:rPr>
              <a:t>days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Key </a:t>
            </a:r>
            <a:r>
              <a:rPr lang="en-US" sz="3200" dirty="0">
                <a:solidFill>
                  <a:schemeClr val="bg1"/>
                </a:solidFill>
              </a:rPr>
              <a:t>Insight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While </a:t>
            </a:r>
            <a:r>
              <a:rPr lang="en-US" sz="2200" dirty="0">
                <a:solidFill>
                  <a:schemeClr val="bg1"/>
                </a:solidFill>
              </a:rPr>
              <a:t>revenue distribution across categories is balanced, individual chicken-based pizzas generate highest per-item revenue, indicating successful premium pricing strategy despite lower volume sales.</a:t>
            </a:r>
          </a:p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659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26859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69140" y="4303250"/>
            <a:ext cx="692345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dirty="0" err="1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</a:t>
            </a:r>
            <a:r>
              <a:rPr lang="en-US" sz="8000" dirty="0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</a:t>
            </a:r>
            <a:r>
              <a:rPr lang="en-US" sz="8000" dirty="0" err="1" smtClean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yOU</a:t>
            </a:r>
            <a:endParaRPr lang="en-US" sz="8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3954</TotalTime>
  <Words>492</Words>
  <Application>Microsoft Office PowerPoint</Application>
  <PresentationFormat>Custom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Times New Roman</vt:lpstr>
      <vt:lpstr>Poppins</vt:lpstr>
      <vt:lpstr>Track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Paper Illustrative Pizza Restaurant Presentation</dc:title>
  <dc:creator>Admin</dc:creator>
  <cp:lastModifiedBy>Admin</cp:lastModifiedBy>
  <cp:revision>37</cp:revision>
  <dcterms:created xsi:type="dcterms:W3CDTF">2006-08-16T00:00:00Z</dcterms:created>
  <dcterms:modified xsi:type="dcterms:W3CDTF">2024-12-19T10:22:31Z</dcterms:modified>
  <dc:identifier>DAGZdiZvT2o</dc:identifier>
</cp:coreProperties>
</file>